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25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8" r:id="rId9"/>
    <p:sldId id="287" r:id="rId10"/>
    <p:sldId id="288" r:id="rId11"/>
    <p:sldId id="289" r:id="rId12"/>
    <p:sldId id="290" r:id="rId13"/>
    <p:sldId id="291" r:id="rId14"/>
    <p:sldId id="292" r:id="rId15"/>
    <p:sldId id="28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6327"/>
  </p:normalViewPr>
  <p:slideViewPr>
    <p:cSldViewPr snapToGrid="0" snapToObjects="1">
      <p:cViewPr varScale="1">
        <p:scale>
          <a:sx n="66" d="100"/>
          <a:sy n="66" d="100"/>
        </p:scale>
        <p:origin x="68" y="1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5876D-E46D-49E9-91CF-C1931D128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Summarize important background research and EDA</a:t>
          </a: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 the SMART questions by building plots &amp;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F3E8CFF6-1234-4FCE-824D-1F6D036F0498}" type="pres">
      <dgm:prSet presAssocID="{E5AC04F9-0DBE-4DA7-8E6E-463760FA1889}" presName="root" presStyleCnt="0">
        <dgm:presLayoutVars>
          <dgm:dir/>
          <dgm:resizeHandles val="exact"/>
        </dgm:presLayoutVars>
      </dgm:prSet>
      <dgm:spPr/>
    </dgm:pt>
    <dgm:pt modelId="{B93A25C3-E620-4FB4-A7D8-13CB113A1F13}" type="pres">
      <dgm:prSet presAssocID="{7CD5876D-E46D-49E9-91CF-C1931D1283EA}" presName="compNode" presStyleCnt="0"/>
      <dgm:spPr/>
    </dgm:pt>
    <dgm:pt modelId="{582F7ECA-59C9-4DC6-9148-43B42DD9A16E}" type="pres">
      <dgm:prSet presAssocID="{7CD5876D-E46D-49E9-91CF-C1931D1283EA}" presName="bgRect" presStyleLbl="bgShp" presStyleIdx="0" presStyleCnt="2"/>
      <dgm:spPr/>
    </dgm:pt>
    <dgm:pt modelId="{001DAF18-7CA2-4C66-9943-1AF85CE79D82}" type="pres">
      <dgm:prSet presAssocID="{7CD5876D-E46D-49E9-91CF-C1931D128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83660A-FA2A-4EC1-B134-9EACDFCB9DE8}" type="pres">
      <dgm:prSet presAssocID="{7CD5876D-E46D-49E9-91CF-C1931D1283EA}" presName="spaceRect" presStyleCnt="0"/>
      <dgm:spPr/>
    </dgm:pt>
    <dgm:pt modelId="{6ADF7DF4-91F8-4043-A8DC-49420DC28EC5}" type="pres">
      <dgm:prSet presAssocID="{7CD5876D-E46D-49E9-91CF-C1931D1283EA}" presName="parTx" presStyleLbl="revTx" presStyleIdx="0" presStyleCnt="2">
        <dgm:presLayoutVars>
          <dgm:chMax val="0"/>
          <dgm:chPref val="0"/>
        </dgm:presLayoutVars>
      </dgm:prSet>
      <dgm:spPr/>
    </dgm:pt>
    <dgm:pt modelId="{F90ACE04-0E1B-4CA1-B426-3A6C7FD40758}" type="pres">
      <dgm:prSet presAssocID="{E6E34136-CDCF-4355-BC1D-F1948E615949}" presName="sibTrans" presStyleCnt="0"/>
      <dgm:spPr/>
    </dgm:pt>
    <dgm:pt modelId="{F155B44B-539A-4DBA-8A55-5216E6FC501B}" type="pres">
      <dgm:prSet presAssocID="{2646E8F0-50F2-459A-B366-3F09AA54344B}" presName="compNode" presStyleCnt="0"/>
      <dgm:spPr/>
    </dgm:pt>
    <dgm:pt modelId="{D15E25D2-31D6-4EC4-9D2C-2A4F84D8823B}" type="pres">
      <dgm:prSet presAssocID="{2646E8F0-50F2-459A-B366-3F09AA54344B}" presName="bgRect" presStyleLbl="bgShp" presStyleIdx="1" presStyleCnt="2" custLinFactNeighborY="2471"/>
      <dgm:spPr/>
    </dgm:pt>
    <dgm:pt modelId="{E8DE0814-12EF-4BF4-82EE-14767206520B}" type="pres">
      <dgm:prSet presAssocID="{2646E8F0-50F2-459A-B366-3F09AA543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A9E937-7731-405E-A425-29243857CD99}" type="pres">
      <dgm:prSet presAssocID="{2646E8F0-50F2-459A-B366-3F09AA54344B}" presName="spaceRect" presStyleCnt="0"/>
      <dgm:spPr/>
    </dgm:pt>
    <dgm:pt modelId="{86260486-01C0-4FAC-AD54-0781B4264316}" type="pres">
      <dgm:prSet presAssocID="{2646E8F0-50F2-459A-B366-3F09AA54344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34676944-3F1D-42CD-811E-B89136ACDB39}" type="presOf" srcId="{7CD5876D-E46D-49E9-91CF-C1931D1283EA}" destId="{6ADF7DF4-91F8-4043-A8DC-49420DC28EC5}" srcOrd="0" destOrd="0" presId="urn:microsoft.com/office/officeart/2018/2/layout/IconVerticalSolidList"/>
    <dgm:cxn modelId="{F8B912A7-2236-4F12-9BE5-3F9331D26B7B}" type="presOf" srcId="{E5AC04F9-0DBE-4DA7-8E6E-463760FA1889}" destId="{F3E8CFF6-1234-4FCE-824D-1F6D036F0498}" srcOrd="0" destOrd="0" presId="urn:microsoft.com/office/officeart/2018/2/layout/IconVerticalSolidList"/>
    <dgm:cxn modelId="{56753FE2-1FE8-4709-BF38-2F733D4BAFD0}" type="presOf" srcId="{2646E8F0-50F2-459A-B366-3F09AA54344B}" destId="{86260486-01C0-4FAC-AD54-0781B4264316}" srcOrd="0" destOrd="0" presId="urn:microsoft.com/office/officeart/2018/2/layout/IconVerticalSolidList"/>
    <dgm:cxn modelId="{71A40619-31B1-4F59-A7CE-8E93EF0FCCA8}" type="presParOf" srcId="{F3E8CFF6-1234-4FCE-824D-1F6D036F0498}" destId="{B93A25C3-E620-4FB4-A7D8-13CB113A1F13}" srcOrd="0" destOrd="0" presId="urn:microsoft.com/office/officeart/2018/2/layout/IconVerticalSolidList"/>
    <dgm:cxn modelId="{34243267-E27A-4E4C-BBAF-0F560B0A3636}" type="presParOf" srcId="{B93A25C3-E620-4FB4-A7D8-13CB113A1F13}" destId="{582F7ECA-59C9-4DC6-9148-43B42DD9A16E}" srcOrd="0" destOrd="0" presId="urn:microsoft.com/office/officeart/2018/2/layout/IconVerticalSolidList"/>
    <dgm:cxn modelId="{1E7D4017-7058-436D-A1E6-2EB827A43020}" type="presParOf" srcId="{B93A25C3-E620-4FB4-A7D8-13CB113A1F13}" destId="{001DAF18-7CA2-4C66-9943-1AF85CE79D82}" srcOrd="1" destOrd="0" presId="urn:microsoft.com/office/officeart/2018/2/layout/IconVerticalSolidList"/>
    <dgm:cxn modelId="{80726E50-BD30-4137-8780-8FE3921B10DA}" type="presParOf" srcId="{B93A25C3-E620-4FB4-A7D8-13CB113A1F13}" destId="{9683660A-FA2A-4EC1-B134-9EACDFCB9DE8}" srcOrd="2" destOrd="0" presId="urn:microsoft.com/office/officeart/2018/2/layout/IconVerticalSolidList"/>
    <dgm:cxn modelId="{A0443960-7417-4283-A67E-45DACA2EEE67}" type="presParOf" srcId="{B93A25C3-E620-4FB4-A7D8-13CB113A1F13}" destId="{6ADF7DF4-91F8-4043-A8DC-49420DC28EC5}" srcOrd="3" destOrd="0" presId="urn:microsoft.com/office/officeart/2018/2/layout/IconVerticalSolidList"/>
    <dgm:cxn modelId="{3A4E2708-76B5-4E38-99F6-69D02E7D5E52}" type="presParOf" srcId="{F3E8CFF6-1234-4FCE-824D-1F6D036F0498}" destId="{F90ACE04-0E1B-4CA1-B426-3A6C7FD40758}" srcOrd="1" destOrd="0" presId="urn:microsoft.com/office/officeart/2018/2/layout/IconVerticalSolidList"/>
    <dgm:cxn modelId="{06478B6C-D2EA-48FB-9CFC-2948D28E9FEF}" type="presParOf" srcId="{F3E8CFF6-1234-4FCE-824D-1F6D036F0498}" destId="{F155B44B-539A-4DBA-8A55-5216E6FC501B}" srcOrd="2" destOrd="0" presId="urn:microsoft.com/office/officeart/2018/2/layout/IconVerticalSolidList"/>
    <dgm:cxn modelId="{1E726DC7-E46B-48F1-8FAC-5B7A23C11DD2}" type="presParOf" srcId="{F155B44B-539A-4DBA-8A55-5216E6FC501B}" destId="{D15E25D2-31D6-4EC4-9D2C-2A4F84D8823B}" srcOrd="0" destOrd="0" presId="urn:microsoft.com/office/officeart/2018/2/layout/IconVerticalSolidList"/>
    <dgm:cxn modelId="{B7EE3887-9292-4BBA-8B06-6FF8C345CBCA}" type="presParOf" srcId="{F155B44B-539A-4DBA-8A55-5216E6FC501B}" destId="{E8DE0814-12EF-4BF4-82EE-14767206520B}" srcOrd="1" destOrd="0" presId="urn:microsoft.com/office/officeart/2018/2/layout/IconVerticalSolidList"/>
    <dgm:cxn modelId="{8DA00D76-03E6-46D4-8802-9BC69E4DEFFA}" type="presParOf" srcId="{F155B44B-539A-4DBA-8A55-5216E6FC501B}" destId="{2CA9E937-7731-405E-A425-29243857CD99}" srcOrd="2" destOrd="0" presId="urn:microsoft.com/office/officeart/2018/2/layout/IconVerticalSolidList"/>
    <dgm:cxn modelId="{14DF0C12-4BE7-4C37-A1D9-44AF9B7BB302}" type="presParOf" srcId="{F155B44B-539A-4DBA-8A55-5216E6FC501B}" destId="{86260486-01C0-4FAC-AD54-0781B4264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7ECA-59C9-4DC6-9148-43B42DD9A16E}">
      <dsp:nvSpPr>
        <dsp:cNvPr id="0" name=""/>
        <dsp:cNvSpPr/>
      </dsp:nvSpPr>
      <dsp:spPr>
        <a:xfrm>
          <a:off x="0" y="626370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F18-7CA2-4C66-9943-1AF85CE79D82}">
      <dsp:nvSpPr>
        <dsp:cNvPr id="0" name=""/>
        <dsp:cNvSpPr/>
      </dsp:nvSpPr>
      <dsp:spPr>
        <a:xfrm>
          <a:off x="349803" y="886555"/>
          <a:ext cx="636007" cy="636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F7DF4-91F8-4043-A8DC-49420DC28EC5}">
      <dsp:nvSpPr>
        <dsp:cNvPr id="0" name=""/>
        <dsp:cNvSpPr/>
      </dsp:nvSpPr>
      <dsp:spPr>
        <a:xfrm>
          <a:off x="1335615" y="626370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Summarize important background research and EDA</a:t>
          </a:r>
        </a:p>
      </dsp:txBody>
      <dsp:txXfrm>
        <a:off x="1335615" y="626370"/>
        <a:ext cx="8514554" cy="1156376"/>
      </dsp:txXfrm>
    </dsp:sp>
    <dsp:sp modelId="{D15E25D2-31D6-4EC4-9D2C-2A4F84D8823B}">
      <dsp:nvSpPr>
        <dsp:cNvPr id="0" name=""/>
        <dsp:cNvSpPr/>
      </dsp:nvSpPr>
      <dsp:spPr>
        <a:xfrm>
          <a:off x="0" y="2100415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0814-12EF-4BF4-82EE-14767206520B}">
      <dsp:nvSpPr>
        <dsp:cNvPr id="0" name=""/>
        <dsp:cNvSpPr/>
      </dsp:nvSpPr>
      <dsp:spPr>
        <a:xfrm>
          <a:off x="349803" y="2332026"/>
          <a:ext cx="636007" cy="636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486-01C0-4FAC-AD54-0781B4264316}">
      <dsp:nvSpPr>
        <dsp:cNvPr id="0" name=""/>
        <dsp:cNvSpPr/>
      </dsp:nvSpPr>
      <dsp:spPr>
        <a:xfrm>
          <a:off x="1335615" y="2071841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Answer the SMART questions by building plots &amp; models</a:t>
          </a:r>
        </a:p>
      </dsp:txBody>
      <dsp:txXfrm>
        <a:off x="1335615" y="2071841"/>
        <a:ext cx="8514554" cy="1156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8T22:54:58.427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8T22:55:02.038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8T22:55:08.049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3" Type="http://schemas.openxmlformats.org/officeDocument/2006/relationships/customXml" Target="../ink/ink1.xml"/><Relationship Id="rId12" Type="http://schemas.openxmlformats.org/officeDocument/2006/relationships/image" Target="../media/image3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1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6" y="440659"/>
            <a:ext cx="6461380" cy="3153459"/>
          </a:xfrm>
        </p:spPr>
        <p:txBody>
          <a:bodyPr/>
          <a:lstStyle/>
          <a:p>
            <a:r>
              <a:rPr lang="en-US" sz="6000" dirty="0"/>
              <a:t>Loan Approval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968" y="4366671"/>
            <a:ext cx="5595274" cy="2366413"/>
          </a:xfrm>
        </p:spPr>
        <p:txBody>
          <a:bodyPr/>
          <a:lstStyle/>
          <a:p>
            <a:r>
              <a:rPr lang="en-US" sz="2400" b="1" dirty="0"/>
              <a:t>DATS 6101 PROJECT</a:t>
            </a:r>
          </a:p>
          <a:p>
            <a:r>
              <a:rPr lang="en-US" sz="2000" b="1" dirty="0"/>
              <a:t>Team Members:  </a:t>
            </a:r>
          </a:p>
          <a:p>
            <a:r>
              <a:rPr lang="en-US" sz="2000" b="1" dirty="0"/>
              <a:t>     </a:t>
            </a:r>
            <a:r>
              <a:rPr lang="en-US" sz="2000" dirty="0"/>
              <a:t>Abhilasha Singh</a:t>
            </a:r>
            <a:br>
              <a:rPr lang="en-US" sz="2000" dirty="0"/>
            </a:br>
            <a:r>
              <a:rPr lang="en-US" sz="2000" dirty="0"/>
              <a:t>     Aswin Balaji </a:t>
            </a:r>
            <a:r>
              <a:rPr lang="en-US" sz="2000" dirty="0" err="1"/>
              <a:t>Thippa</a:t>
            </a:r>
            <a:r>
              <a:rPr lang="en-US" sz="2000" dirty="0"/>
              <a:t> Ramesh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Lixing</a:t>
            </a:r>
            <a:r>
              <a:rPr lang="en-US" sz="2000" dirty="0"/>
              <a:t> Pan</a:t>
            </a:r>
          </a:p>
        </p:txBody>
      </p:sp>
      <p:pic>
        <p:nvPicPr>
          <p:cNvPr id="6" name="Picture 5" descr="A group of briefcases and papers&#10;&#10;Description automatically generated">
            <a:extLst>
              <a:ext uri="{FF2B5EF4-FFF2-40B4-BE49-F238E27FC236}">
                <a16:creationId xmlns:a16="http://schemas.microsoft.com/office/drawing/2014/main" id="{53F30D2A-E0CE-6253-9E76-5E82A44D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16" y="3659819"/>
            <a:ext cx="4399783" cy="24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A64B-B1FE-CCD1-7402-1407565E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0BE7B01E-90F6-D37A-D37B-518C225D1318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What are the financial and demographic profiles of high-risk versus low-risk applicants for loa?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90EF3D6-8E35-7B90-927A-8DDB28B680BB}"/>
              </a:ext>
            </a:extLst>
          </p:cNvPr>
          <p:cNvSpPr txBox="1">
            <a:spLocks/>
          </p:cNvSpPr>
          <p:nvPr/>
        </p:nvSpPr>
        <p:spPr>
          <a:xfrm>
            <a:off x="506489" y="2042558"/>
            <a:ext cx="4320487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who are employed have lower risk score.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unemployed and self-employed  applications have slightly higher risk score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6BA4B11-1445-4D5F-05F9-6FA9F32E387E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8" name="Picture 7" descr="A graph with different colored boxes&#10;&#10;Description automatically generated">
            <a:extLst>
              <a:ext uri="{FF2B5EF4-FFF2-40B4-BE49-F238E27FC236}">
                <a16:creationId xmlns:a16="http://schemas.microsoft.com/office/drawing/2014/main" id="{D79E174D-FC87-382E-DC52-52E13724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025" y="1978811"/>
            <a:ext cx="3612168" cy="290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0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9161-3F96-50AD-1B00-782C4366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9DC43B01-EF03-B5E3-0B7D-EFE8F3597F26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How does the debt-to-income ratio impact loan approval, interest rates, and risk scores?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03B437A-F43C-A13C-A5BB-3B84F193068E}"/>
              </a:ext>
            </a:extLst>
          </p:cNvPr>
          <p:cNvSpPr txBox="1">
            <a:spLocks/>
          </p:cNvSpPr>
          <p:nvPr/>
        </p:nvSpPr>
        <p:spPr>
          <a:xfrm>
            <a:off x="506489" y="2042558"/>
            <a:ext cx="3760711" cy="3111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 to income ratio is not related with loan approval.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7765AD-D28C-C619-AE84-8789D937F83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A0212B-6CB6-B887-A1A5-235398A7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58" y="1873440"/>
            <a:ext cx="3313129" cy="3111115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43AB3D3-1176-02E6-DF84-0E85FAE92B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727" b="3780"/>
          <a:stretch/>
        </p:blipFill>
        <p:spPr>
          <a:xfrm>
            <a:off x="7951668" y="2152299"/>
            <a:ext cx="4102310" cy="25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9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798C2-B977-2B0F-BC2A-044879A0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90658EF5-9B54-87C5-14DA-B54D7820470F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How does the debt-to-income ratio impact loan approval, interest rates, and risk scores?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E8020F-9052-8598-582A-8EE401363C60}"/>
              </a:ext>
            </a:extLst>
          </p:cNvPr>
          <p:cNvSpPr txBox="1">
            <a:spLocks/>
          </p:cNvSpPr>
          <p:nvPr/>
        </p:nvSpPr>
        <p:spPr>
          <a:xfrm>
            <a:off x="506490" y="2042558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DebtToIncomeRatio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InterestRate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not statistically significant.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1D41D63-B132-8B0C-938D-BCF7CEA48A7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97828-C67C-AC87-6B95-353AB72D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4" t="3520" r="3520" b="1951"/>
          <a:stretch/>
        </p:blipFill>
        <p:spPr>
          <a:xfrm>
            <a:off x="7655542" y="2042558"/>
            <a:ext cx="3808963" cy="3117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BE09F-6088-4CFF-C37B-52DB51A5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24" y="1846053"/>
            <a:ext cx="3644813" cy="34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B6675-EA7B-9FD9-C62F-061438DA3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82F0C48C-F6E1-70A8-414B-6FAB66321F71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How does the debt-to-income ratio impact loan approval, interest rates, and risk scores?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0A056D3-526E-1653-2EA2-552F79B0C8AC}"/>
              </a:ext>
            </a:extLst>
          </p:cNvPr>
          <p:cNvSpPr txBox="1">
            <a:spLocks/>
          </p:cNvSpPr>
          <p:nvPr/>
        </p:nvSpPr>
        <p:spPr>
          <a:xfrm>
            <a:off x="506490" y="1844152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DebtToIncomeBin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statistically significant effect on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Riskscore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Debt-to-Income Ratio is associated with higher risk scores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59BCFFE-2EFB-2544-2C33-B2EAB9950B1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50866-9E26-A764-1C67-AA7D699A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60" y="1944844"/>
            <a:ext cx="3208059" cy="3312530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18602C-AB80-9B08-11BC-AAFABC36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11" y="2183962"/>
            <a:ext cx="4386430" cy="2490075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5F001D1-0520-5787-82D7-C50C27F48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3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24A7-6B7A-181F-F711-F8CF4931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7B5A5552-704B-FF9C-8734-53E17B420F4F}"/>
              </a:ext>
            </a:extLst>
          </p:cNvPr>
          <p:cNvSpPr txBox="1">
            <a:spLocks/>
          </p:cNvSpPr>
          <p:nvPr/>
        </p:nvSpPr>
        <p:spPr>
          <a:xfrm>
            <a:off x="435468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What is the relationship between loan purpose and repayment behavior, and how does it affect risk?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40A6C0-CF15-6E62-71D8-6E016D5A5CC1}"/>
              </a:ext>
            </a:extLst>
          </p:cNvPr>
          <p:cNvSpPr txBox="1">
            <a:spLocks/>
          </p:cNvSpPr>
          <p:nvPr/>
        </p:nvSpPr>
        <p:spPr>
          <a:xfrm>
            <a:off x="416439" y="2042558"/>
            <a:ext cx="3708834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 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between between Loan Purpose and Repayment Behavior (p = 0.007)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D7B51F5-E342-83F7-F2B1-BAE7484B1E82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12" name="Picture 11" descr="A graph of a graph with text&#10;&#10;Description automatically generated with medium confidence">
            <a:extLst>
              <a:ext uri="{FF2B5EF4-FFF2-40B4-BE49-F238E27FC236}">
                <a16:creationId xmlns:a16="http://schemas.microsoft.com/office/drawing/2014/main" id="{E96A58F6-8B58-6C51-8CCA-E8E6A5C5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28" y="1938927"/>
            <a:ext cx="3912843" cy="2408955"/>
          </a:xfrm>
          <a:prstGeom prst="rect">
            <a:avLst/>
          </a:prstGeom>
        </p:spPr>
      </p:pic>
      <p:pic>
        <p:nvPicPr>
          <p:cNvPr id="14" name="Picture 13" descr="A graph of a risk score&#10;&#10;Description automatically generated with medium confidence">
            <a:extLst>
              <a:ext uri="{FF2B5EF4-FFF2-40B4-BE49-F238E27FC236}">
                <a16:creationId xmlns:a16="http://schemas.microsoft.com/office/drawing/2014/main" id="{055520D0-14F1-1666-05B8-875777EDD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86" y="1787217"/>
            <a:ext cx="3708834" cy="248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5D66-F84D-1967-459D-1AF0C63A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17759F53-67C7-EB7D-1963-30CAC990EDFE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How does credit score impact interest rates, loan approval, and loan amount?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7A0B144-8C7F-C79D-F846-E381B0D6BD2E}"/>
              </a:ext>
            </a:extLst>
          </p:cNvPr>
          <p:cNvSpPr txBox="1">
            <a:spLocks/>
          </p:cNvSpPr>
          <p:nvPr/>
        </p:nvSpPr>
        <p:spPr>
          <a:xfrm>
            <a:off x="506490" y="2560142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credit scores are associated with lower interest rates.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1D007DD-1CCC-E06E-765B-2554D83A240E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12A1D0B-1826-2E10-39C4-39D8E970C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F5593-90D9-1792-4182-13BE8C3D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1" y="1965438"/>
            <a:ext cx="3456948" cy="2772885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DECDA1-65D8-A1C0-E024-85614A50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733" y="2209136"/>
            <a:ext cx="4077704" cy="2285488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1466325C-12B7-E20E-A1C0-F8A13A74A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8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8E6A-13D1-30EA-EB02-0D56015B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7560CD24-88BF-E348-CB91-B825412D2A76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How does credit score impact interest rates, loan approval, and loan amount?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27EC511-E95F-7179-5DA0-5D2CDB5761CF}"/>
              </a:ext>
            </a:extLst>
          </p:cNvPr>
          <p:cNvSpPr txBox="1">
            <a:spLocks/>
          </p:cNvSpPr>
          <p:nvPr/>
        </p:nvSpPr>
        <p:spPr>
          <a:xfrm>
            <a:off x="506490" y="2560142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credit scores increase the likelihood of loan approval </a:t>
            </a:r>
          </a:p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62F583C-98E3-575A-F109-70A0AEE3CCCE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446D2D8-34C8-B8F7-6F3B-00F77140B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3D1760B-9F32-2107-66F0-B9EE3CD84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D0570-07AD-FB94-6299-AC243CB4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393" y="2198138"/>
            <a:ext cx="2855187" cy="2617305"/>
          </a:xfrm>
          <a:prstGeom prst="rect">
            <a:avLst/>
          </a:prstGeom>
        </p:spPr>
      </p:pic>
      <p:pic>
        <p:nvPicPr>
          <p:cNvPr id="8" name="Picture 7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01ED15E5-6ECC-53EC-C906-3565E07DA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156" y="2460562"/>
            <a:ext cx="3664361" cy="193687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A2BBE2A-FCEC-6879-3F02-43D6C4346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16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6205-831F-EC3F-841E-19AC1939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F55775AC-3627-733A-D5D4-D240062E9399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How does credit score impact interest rates, loan approval, and loan amount?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B9A310-6E91-61B4-3D71-8E8558F815DA}"/>
              </a:ext>
            </a:extLst>
          </p:cNvPr>
          <p:cNvSpPr txBox="1">
            <a:spLocks/>
          </p:cNvSpPr>
          <p:nvPr/>
        </p:nvSpPr>
        <p:spPr>
          <a:xfrm>
            <a:off x="506490" y="2560142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score has no significant impact on loan amounts</a:t>
            </a:r>
          </a:p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B5189E1-23C0-D4DA-866F-0DA9CEB2281F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B8F4CAD-6B0A-6592-83F4-618017CBE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89DC3B7-0FAC-E3E9-520C-9511CCB08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731C8CD-D5C2-12F2-7808-39EF229FE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6F930-44D3-3162-3091-A2664E88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63" y="2293542"/>
            <a:ext cx="3909293" cy="2521901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599460A-2729-2E08-C8BF-06BB72E1A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683" y="2556461"/>
            <a:ext cx="3565353" cy="18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BB8FA-D8A3-DFA3-6E47-EEB41FA0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251745B9-7426-C8D4-DAE3-FE101C06A1AC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What are the strongest predictors of loan approval?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0CDAEC-CA88-5B23-5CF5-330801124BF8}"/>
              </a:ext>
            </a:extLst>
          </p:cNvPr>
          <p:cNvSpPr txBox="1">
            <a:spLocks/>
          </p:cNvSpPr>
          <p:nvPr/>
        </p:nvSpPr>
        <p:spPr>
          <a:xfrm>
            <a:off x="506489" y="1889249"/>
            <a:ext cx="5963322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RFE technique is used to eliminate the least important ones iteratively.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important predictors of loan approval are Risk Score, Credit Score, Debt-to-Income Ratio, Annual Income, Monthly Loan Payment, Loan Amount, Interest Rate, Previous Loan Defaults, and Bankruptcy History, with 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Score 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being the most significant.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8374F4A-23A1-8A35-172E-C5ABFA45651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 &amp; Evaluation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25FB24A-D3A7-CDA5-DE24-43731031C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3A2B510-875F-7B40-DF26-39CC53D4B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916B2A5-5221-1BBD-632E-044A259B6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71CEEC6F-4B3E-EE5D-7F9F-9E173B2A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5" y="2042558"/>
            <a:ext cx="4941304" cy="294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3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211C-F91F-0F9C-9382-075521645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75CE66E8-84A2-2AF2-DB56-BA5E3AA2097D}"/>
              </a:ext>
            </a:extLst>
          </p:cNvPr>
          <p:cNvSpPr txBox="1">
            <a:spLocks/>
          </p:cNvSpPr>
          <p:nvPr/>
        </p:nvSpPr>
        <p:spPr>
          <a:xfrm>
            <a:off x="506490" y="97714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Model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D3E4982-74B2-AEE8-B4E5-F0EC2715D68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 &amp; Evaluation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66F25D-ACF2-81DF-A19A-383DAFD7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6AC0E42-A63B-450E-7D87-39B693CD4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F905037-E429-4835-A046-17673AC1B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diagram of a tree&#10;&#10;Description automatically generated">
            <a:extLst>
              <a:ext uri="{FF2B5EF4-FFF2-40B4-BE49-F238E27FC236}">
                <a16:creationId xmlns:a16="http://schemas.microsoft.com/office/drawing/2014/main" id="{29AE3EA5-A99D-D879-CE56-BA3473E5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641" y="1295545"/>
            <a:ext cx="5963322" cy="3519898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D3F9B70-B181-DD16-7CE3-98D89CEE1D52}"/>
              </a:ext>
            </a:extLst>
          </p:cNvPr>
          <p:cNvSpPr txBox="1">
            <a:spLocks/>
          </p:cNvSpPr>
          <p:nvPr/>
        </p:nvSpPr>
        <p:spPr>
          <a:xfrm>
            <a:off x="506488" y="1889249"/>
            <a:ext cx="5652771" cy="14491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Accuracy – 98.6%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Accuracy – 98.2%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decision tree model performs exceptionally well in classifying loans based on approval, with high accuracy (98%), balanced sensitivity (97%), and specificity (99%). Key predictors like Risk Score, Debt-to-Income Ratio, and Annual Income drive the model's decisions.</a:t>
            </a:r>
          </a:p>
        </p:txBody>
      </p:sp>
      <p:pic>
        <p:nvPicPr>
          <p:cNvPr id="22" name="Picture 21" descr="A close up of numbers&#10;&#10;Description automatically generated">
            <a:extLst>
              <a:ext uri="{FF2B5EF4-FFF2-40B4-BE49-F238E27FC236}">
                <a16:creationId xmlns:a16="http://schemas.microsoft.com/office/drawing/2014/main" id="{19A3DA57-472A-D881-91E8-52CFACCE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28" y="1368296"/>
            <a:ext cx="2155169" cy="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510762"/>
              </p:ext>
            </p:extLst>
          </p:nvPr>
        </p:nvGraphicFramePr>
        <p:xfrm>
          <a:off x="1166279" y="1246566"/>
          <a:ext cx="9850170" cy="385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E90D6120-5FDA-0448-B0DE-7B1974F43FB3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60C3C-B54E-6B29-EACD-AE7536DC1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FF8368AB-477F-ECE5-FCF9-F30CBDA84295}"/>
              </a:ext>
            </a:extLst>
          </p:cNvPr>
          <p:cNvSpPr txBox="1">
            <a:spLocks/>
          </p:cNvSpPr>
          <p:nvPr/>
        </p:nvSpPr>
        <p:spPr>
          <a:xfrm>
            <a:off x="506490" y="97714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 Model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B9014BA-FDC7-FEB2-FBB5-32CC25FC3FAF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 &amp; Evaluation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D4283BD-92F2-3CB5-8443-94D3C9651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26812EA-8C07-E4CF-7ABF-F3B63D5D4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95F26DE-961F-6E71-D21F-856DAC78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41C8DFF-24EB-7A9B-91C1-D8B04AF0511F}"/>
              </a:ext>
            </a:extLst>
          </p:cNvPr>
          <p:cNvSpPr txBox="1">
            <a:spLocks/>
          </p:cNvSpPr>
          <p:nvPr/>
        </p:nvSpPr>
        <p:spPr>
          <a:xfrm>
            <a:off x="536444" y="1721298"/>
            <a:ext cx="5652771" cy="14491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Accuracy – 99.8%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Accuracy – 99.7%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logistic regression model performs better that decision tree as it has higher accuracy (99%) and also lower FP and FN rates,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loan approval model&#10;&#10;Description automatically generated">
            <a:extLst>
              <a:ext uri="{FF2B5EF4-FFF2-40B4-BE49-F238E27FC236}">
                <a16:creationId xmlns:a16="http://schemas.microsoft.com/office/drawing/2014/main" id="{426E2C80-5837-9B3B-E5B5-EBFB6007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20" y="1191715"/>
            <a:ext cx="4434475" cy="2720308"/>
          </a:xfrm>
          <a:prstGeom prst="rect">
            <a:avLst/>
          </a:prstGeom>
        </p:spPr>
      </p:pic>
      <p:pic>
        <p:nvPicPr>
          <p:cNvPr id="8" name="Picture 7" descr="A close-up of numbers&#10;&#10;Description automatically generated">
            <a:extLst>
              <a:ext uri="{FF2B5EF4-FFF2-40B4-BE49-F238E27FC236}">
                <a16:creationId xmlns:a16="http://schemas.microsoft.com/office/drawing/2014/main" id="{2679AD72-BA2B-153C-E1D7-6F1E30AF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08" y="4212099"/>
            <a:ext cx="2005586" cy="799847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6323B58-25BC-74B0-2534-F8568CBD57DC}"/>
              </a:ext>
            </a:extLst>
          </p:cNvPr>
          <p:cNvSpPr txBox="1">
            <a:spLocks/>
          </p:cNvSpPr>
          <p:nvPr/>
        </p:nvSpPr>
        <p:spPr>
          <a:xfrm>
            <a:off x="620420" y="3916983"/>
            <a:ext cx="6398364" cy="14491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training and testing accuracy suggest the model might have memorized patterns specific to the dataset rather than generalizing to unseen data.</a:t>
            </a:r>
          </a:p>
        </p:txBody>
      </p:sp>
    </p:spTree>
    <p:extLst>
      <p:ext uri="{BB962C8B-B14F-4D97-AF65-F5344CB8AC3E}">
        <p14:creationId xmlns:p14="http://schemas.microsoft.com/office/powerpoint/2010/main" val="32168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61D0-4FF9-124B-DC32-2341C76F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E9FC5C1-1192-DC38-5122-2A5550C696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F1A80D-980E-BBDA-A590-CA95551F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5823878-2290-FA5B-57BD-518B02A7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3A4684-3951-2A92-4A9D-33A605B8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2147175-2B40-BBAB-8CCF-C83F4410EC09}"/>
              </a:ext>
            </a:extLst>
          </p:cNvPr>
          <p:cNvSpPr txBox="1">
            <a:spLocks/>
          </p:cNvSpPr>
          <p:nvPr/>
        </p:nvSpPr>
        <p:spPr>
          <a:xfrm>
            <a:off x="435468" y="1311882"/>
            <a:ext cx="9105347" cy="3502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reveals key insights into loan approval patterns: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Predictors: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Score, Credit Score, Debt-to-Income Ratio, and Annual Income are the strongest factors influencing loan approval.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Logistic Regression model outperforms the Decision Tree model with higher accuracy (99.7%) and lower error rates.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 Insights: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credit scores and lower risk scores significantly increase approval chances. Low-risk applicants tend to have higher incomes and stable financial profiles.</a:t>
            </a: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CE63CA69-23F1-849E-0340-F7B913E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665720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399497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financial and demographic profiles of high-risk versus low-risk applicants?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debt-to-income ratio impact loan approval, interest rates, and risk scores?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relationship between loan purpose and repayment behavior, and how does it affect risk?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credit score impact interest rates, loan approval, and loan amount?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strongest predictors of loan approval or rejection?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D720063-EB0E-06B1-8E8A-3800B56D59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3" y="1142759"/>
            <a:ext cx="8072273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approval dataset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sourced from Kaggle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contains,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20000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5AB98B9F-1512-047A-2150-2703E25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132" y="1268750"/>
            <a:ext cx="4068932" cy="2712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E45C39-722D-8DEF-60FC-2440C51B8529}"/>
              </a:ext>
            </a:extLst>
          </p:cNvPr>
          <p:cNvSpPr txBox="1"/>
          <p:nvPr/>
        </p:nvSpPr>
        <p:spPr>
          <a:xfrm>
            <a:off x="943251" y="3152135"/>
            <a:ext cx="80722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 details: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score, annual income, employment status, debt-to-income ratio 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specifics: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rate, loan amount, risk score, loan purpose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financial metrics</a:t>
            </a:r>
          </a:p>
        </p:txBody>
      </p:sp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089808B-C711-9E0A-D218-8F037F9507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7" y="1423356"/>
            <a:ext cx="5459167" cy="371192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Preprocessing Result</a:t>
            </a:r>
            <a:endParaRPr lang="en-US" sz="4000" b="1" dirty="0">
              <a:solidFill>
                <a:schemeClr val="tx1"/>
              </a:solidFill>
              <a:ea typeface="+mj-ea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 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duplicate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outliers but useful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allocation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severe skewness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20262-AD6F-55D1-146D-6A340680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265" y="1312751"/>
            <a:ext cx="5366520" cy="514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4348CA-0CD5-CD01-0F08-E6227314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54" y="4566934"/>
            <a:ext cx="5459167" cy="915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1F526F-E156-48D2-F021-B7ED0E9BE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547" y="2020594"/>
            <a:ext cx="5241956" cy="2109458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8428223-7BAB-FCBE-24DC-FF806F2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58" y="256964"/>
            <a:ext cx="10483327" cy="97507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91A8C18-2535-3C9E-F1A3-16D45EF471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42858" y="1347208"/>
            <a:ext cx="5042064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Bivariate Analysis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Loans are more likely to be approved for individuals with lower risk scores.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3D17B-4435-0664-7A4F-74A96FE0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527" y="1533198"/>
            <a:ext cx="5703273" cy="379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4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D193-4183-6BBA-480A-EA66249D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4F0F764-100B-9C99-63F3-A21CAA0149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977" y="1576075"/>
            <a:ext cx="5944334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ea typeface="+mj-ea"/>
              </a:rPr>
              <a:t>Multicollinearity and correlation check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Dropped Columns: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MonthlyIncome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Experience,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NetWorth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Income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Score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DebtToIncomeRatio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some of the highly correlated columns with loan approval.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29C56-146F-F471-CFB0-D909753F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743" y="1416277"/>
            <a:ext cx="4971381" cy="33757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DF68FD-EEBD-0882-DB6E-3D8FAAD1279A}"/>
                  </a:ext>
                </a:extLst>
              </p14:cNvPr>
              <p14:cNvContentPartPr/>
              <p14:nvPr/>
            </p14:nvContentPartPr>
            <p14:xfrm>
              <a:off x="2605680" y="319118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DF68FD-EEBD-0882-DB6E-3D8FAAD127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9560" y="318506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A5E38-1A55-FF36-CCB3-517468220D10}"/>
                  </a:ext>
                </a:extLst>
              </p14:cNvPr>
              <p14:cNvContentPartPr/>
              <p14:nvPr/>
            </p14:nvContentPartPr>
            <p14:xfrm>
              <a:off x="2368440" y="441662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A5E38-1A55-FF36-CCB3-517468220D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2320" y="44105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BDFB50D-7A42-9D03-2CF9-256DA6385745}"/>
                  </a:ext>
                </a:extLst>
              </p14:cNvPr>
              <p14:cNvContentPartPr/>
              <p14:nvPr/>
            </p14:nvContentPartPr>
            <p14:xfrm>
              <a:off x="2541960" y="385862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BDFB50D-7A42-9D03-2CF9-256DA63857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5840" y="385250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2">
            <a:extLst>
              <a:ext uri="{FF2B5EF4-FFF2-40B4-BE49-F238E27FC236}">
                <a16:creationId xmlns:a16="http://schemas.microsoft.com/office/drawing/2014/main" id="{4118A421-B152-35E3-12DF-B5BB0346F6D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236A95A-8753-04BD-B92A-AFA86F821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6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CE723-D843-B943-3F0A-BC3AF8020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FBB845C8-D0BC-4339-90C4-485C7C2B518E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What are the financial and demographic profiles of high-risk versus low-risk applicants for loan approval?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B8601BE-CDC9-69DB-32FC-C12DDC350F2F}"/>
              </a:ext>
            </a:extLst>
          </p:cNvPr>
          <p:cNvSpPr txBox="1">
            <a:spLocks/>
          </p:cNvSpPr>
          <p:nvPr/>
        </p:nvSpPr>
        <p:spPr>
          <a:xfrm>
            <a:off x="506490" y="2042558"/>
            <a:ext cx="3708834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almost uniformly distributed among both risk groups.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Risk applicants have higher value of assets than that of high-risk applicants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02A41A9-C1DC-93F3-1AA9-BD1F65A5BA0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5F9EB-BE40-EF94-8BF0-E6CF2AE2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21" y="2213606"/>
            <a:ext cx="3018988" cy="2601837"/>
          </a:xfrm>
          <a:prstGeom prst="rect">
            <a:avLst/>
          </a:prstGeom>
        </p:spPr>
      </p:pic>
      <p:pic>
        <p:nvPicPr>
          <p:cNvPr id="4" name="Picture 3" descr="A graph of red and blue dots&#10;&#10;Description automatically generated">
            <a:extLst>
              <a:ext uri="{FF2B5EF4-FFF2-40B4-BE49-F238E27FC236}">
                <a16:creationId xmlns:a16="http://schemas.microsoft.com/office/drawing/2014/main" id="{B6AE13CA-BACF-A20A-D68C-94AE13BC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31" y="2213606"/>
            <a:ext cx="3622494" cy="24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8CEB-F631-43C3-2AEF-A8282F9D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EE479E07-6F30-4593-C043-161177F49889}"/>
              </a:ext>
            </a:extLst>
          </p:cNvPr>
          <p:cNvSpPr txBox="1">
            <a:spLocks/>
          </p:cNvSpPr>
          <p:nvPr/>
        </p:nvSpPr>
        <p:spPr>
          <a:xfrm>
            <a:off x="506490" y="767760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What are the financial and demographic profiles of high-risk versus low-risk applicants for loan approval?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E945558-DE82-A8FD-70BC-4D2A0F3AC3E3}"/>
              </a:ext>
            </a:extLst>
          </p:cNvPr>
          <p:cNvSpPr txBox="1">
            <a:spLocks/>
          </p:cNvSpPr>
          <p:nvPr/>
        </p:nvSpPr>
        <p:spPr>
          <a:xfrm>
            <a:off x="6489364" y="4167293"/>
            <a:ext cx="5098742" cy="9750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Low-risk applicants have higher &amp; wider income. While high-risk applicants, have lower incomes.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357176-320F-1F9A-DB0E-FAE60A83978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8" name="Picture 7" descr="A graph of distribution of income&#10;&#10;Description automatically generated">
            <a:extLst>
              <a:ext uri="{FF2B5EF4-FFF2-40B4-BE49-F238E27FC236}">
                <a16:creationId xmlns:a16="http://schemas.microsoft.com/office/drawing/2014/main" id="{3BB31754-0155-CE5C-B93E-DFDC7989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56" y="1427040"/>
            <a:ext cx="3826739" cy="2556075"/>
          </a:xfrm>
          <a:prstGeom prst="rect">
            <a:avLst/>
          </a:prstGeom>
        </p:spPr>
      </p:pic>
      <p:pic>
        <p:nvPicPr>
          <p:cNvPr id="10" name="Picture 9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7D65F04-2BBE-628F-417B-8C791A4E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98"/>
          <a:stretch/>
        </p:blipFill>
        <p:spPr>
          <a:xfrm>
            <a:off x="1273205" y="1552808"/>
            <a:ext cx="3689412" cy="2556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7EA1B-3EB2-EB53-FD18-7B78F32B0220}"/>
              </a:ext>
            </a:extLst>
          </p:cNvPr>
          <p:cNvSpPr txBox="1"/>
          <p:nvPr/>
        </p:nvSpPr>
        <p:spPr>
          <a:xfrm>
            <a:off x="506489" y="4141406"/>
            <a:ext cx="58587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High-risk applicants have higher proportions of all the marital status. Suggesting no significance.</a:t>
            </a:r>
          </a:p>
        </p:txBody>
      </p:sp>
    </p:spTree>
    <p:extLst>
      <p:ext uri="{BB962C8B-B14F-4D97-AF65-F5344CB8AC3E}">
        <p14:creationId xmlns:p14="http://schemas.microsoft.com/office/powerpoint/2010/main" val="250776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949</Words>
  <Application>Microsoft Office PowerPoint</Application>
  <PresentationFormat>Widescreen</PresentationFormat>
  <Paragraphs>104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Office Theme</vt:lpstr>
      <vt:lpstr>2_Office Theme</vt:lpstr>
      <vt:lpstr>Loan Approval Prediction </vt:lpstr>
      <vt:lpstr>PowerPoint Presentation</vt:lpstr>
      <vt:lpstr>PowerPoint Presentation</vt:lpstr>
      <vt:lpstr>PowerPoint Presentation</vt:lpstr>
      <vt:lpstr>PowerPoint Presentation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64</cp:revision>
  <dcterms:created xsi:type="dcterms:W3CDTF">2020-03-10T16:22:03Z</dcterms:created>
  <dcterms:modified xsi:type="dcterms:W3CDTF">2024-12-09T21:52:38Z</dcterms:modified>
</cp:coreProperties>
</file>